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748" r:id="rId2"/>
    <p:sldId id="1703" r:id="rId3"/>
    <p:sldId id="1868" r:id="rId4"/>
    <p:sldId id="1869" r:id="rId5"/>
    <p:sldId id="1871" r:id="rId6"/>
    <p:sldId id="1870" r:id="rId7"/>
    <p:sldId id="1872" r:id="rId8"/>
    <p:sldId id="1873" r:id="rId9"/>
    <p:sldId id="1733" r:id="rId10"/>
    <p:sldId id="1874" r:id="rId11"/>
    <p:sldId id="1734" r:id="rId12"/>
    <p:sldId id="1875" r:id="rId13"/>
    <p:sldId id="1735" r:id="rId14"/>
    <p:sldId id="1876" r:id="rId15"/>
    <p:sldId id="1877" r:id="rId16"/>
    <p:sldId id="1736" r:id="rId17"/>
    <p:sldId id="1737" r:id="rId18"/>
    <p:sldId id="1738" r:id="rId19"/>
    <p:sldId id="1878" r:id="rId20"/>
    <p:sldId id="1879" r:id="rId21"/>
    <p:sldId id="1880" r:id="rId22"/>
    <p:sldId id="1867" r:id="rId23"/>
    <p:sldId id="1881" r:id="rId24"/>
    <p:sldId id="1882" r:id="rId25"/>
    <p:sldId id="1883" r:id="rId26"/>
    <p:sldId id="1884" r:id="rId27"/>
    <p:sldId id="1885" r:id="rId28"/>
    <p:sldId id="1886" r:id="rId29"/>
    <p:sldId id="1887" r:id="rId30"/>
    <p:sldId id="1889" r:id="rId31"/>
    <p:sldId id="1899" r:id="rId32"/>
    <p:sldId id="1900" r:id="rId33"/>
    <p:sldId id="1888" r:id="rId34"/>
    <p:sldId id="1901" r:id="rId35"/>
    <p:sldId id="1902" r:id="rId36"/>
    <p:sldId id="7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2085E-CCE8-4F72-ADFD-DCA1D9392F22}" type="datetimeFigureOut">
              <a:rPr lang="en-PH" smtClean="0"/>
              <a:t>22/07/2020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EB973-0809-48E5-B1BA-DBA9CA5A1DE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123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C4A53-FE83-4B53-A3D2-628AF91B2BC7}" type="slidenum">
              <a:rPr kumimoji="0" lang="en-P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P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2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2968-FFC4-4624-836F-DF265BF48F5F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3C0A-6325-408A-86BB-C9B1D13D2151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93620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BE91-8752-49A1-B602-78279C4426E9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009C-6703-48C5-B2D3-E6941E2B334C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93315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A17C-DB79-482D-8965-6D2DDCA6630D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10E5-1435-4ECD-B948-B4FBD3B4BF6A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61607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2BED-33FE-48A0-AA90-3A993B66BDA4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9E25-00F1-4373-A295-3EBE1FA3B48B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9619210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2B27-3E5B-425E-965B-F1DB4FC36134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9C48-0218-4F8A-9591-D88386196950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9287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164E-BFA4-432E-9096-4D8A8B63098F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BB67-AECF-4D7F-8EC1-01DB8AC9466D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52421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8488-8E18-4C0B-BCBD-B866159D14BB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9AD7-3025-4E4A-AC85-B11B62D60F03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48719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4FE4-7FA3-42F1-94BF-B2903C98C5DD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150C-347F-44AF-A91C-C3E22437E26D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18054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D5DB-0238-400A-8B58-7C690B41991B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ABF2-A2DD-49FC-8971-466B6C419015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085636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1450-1545-4BD7-A231-DC12F8547085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34C4-4499-41B6-B503-162AD72E36D0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04129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1865-96A6-4914-A0B7-C0D277608CDE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47FA-0B0F-477F-86DE-E69E0D2D758F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60106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D7E49-ACA8-4AC9-9EF8-511DAEFA89AC}" type="datetimeFigureOut">
              <a:rPr lang="en-PH"/>
              <a:pPr>
                <a:defRPr/>
              </a:pPr>
              <a:t>22/07/2020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30F68-8042-47C7-9B3C-91C2C00F8C73}" type="slidenum">
              <a:rPr lang="en-PH"/>
              <a:pPr>
                <a:defRPr/>
              </a:pPr>
              <a:t>‹#›</a:t>
            </a:fld>
            <a:endParaRPr lang="en-PH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34457B-0FD4-46DA-9292-C24DC6B4123F}"/>
              </a:ext>
            </a:extLst>
          </p:cNvPr>
          <p:cNvSpPr/>
          <p:nvPr userDrawn="1"/>
        </p:nvSpPr>
        <p:spPr>
          <a:xfrm>
            <a:off x="0" y="0"/>
            <a:ext cx="12192000" cy="933450"/>
          </a:xfrm>
          <a:custGeom>
            <a:avLst/>
            <a:gdLst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323850 h 933450"/>
              <a:gd name="connsiteX4" fmla="*/ 0 w 12192000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33450">
                <a:moveTo>
                  <a:pt x="0" y="0"/>
                </a:moveTo>
                <a:lnTo>
                  <a:pt x="12192000" y="0"/>
                </a:lnTo>
                <a:lnTo>
                  <a:pt x="12192000" y="9334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solidFill>
            <a:srgbClr val="A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657BDA-2F41-4ED0-823E-2DFD07620CAE}"/>
              </a:ext>
            </a:extLst>
          </p:cNvPr>
          <p:cNvSpPr/>
          <p:nvPr userDrawn="1"/>
        </p:nvSpPr>
        <p:spPr>
          <a:xfrm flipH="1">
            <a:off x="0" y="-8885"/>
            <a:ext cx="12192000" cy="933450"/>
          </a:xfrm>
          <a:custGeom>
            <a:avLst/>
            <a:gdLst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323850 h 933450"/>
              <a:gd name="connsiteX4" fmla="*/ 0 w 12192000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33450">
                <a:moveTo>
                  <a:pt x="0" y="0"/>
                </a:moveTo>
                <a:lnTo>
                  <a:pt x="12192000" y="0"/>
                </a:lnTo>
                <a:lnTo>
                  <a:pt x="12192000" y="9334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solidFill>
            <a:srgbClr val="180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8E3B77F-EEC9-4C86-B6FC-D92EF67B9CFF}"/>
              </a:ext>
            </a:extLst>
          </p:cNvPr>
          <p:cNvSpPr/>
          <p:nvPr userDrawn="1"/>
        </p:nvSpPr>
        <p:spPr>
          <a:xfrm rot="10800000">
            <a:off x="0" y="5924550"/>
            <a:ext cx="12192000" cy="933450"/>
          </a:xfrm>
          <a:custGeom>
            <a:avLst/>
            <a:gdLst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323850 h 933450"/>
              <a:gd name="connsiteX4" fmla="*/ 0 w 12192000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33450">
                <a:moveTo>
                  <a:pt x="0" y="0"/>
                </a:moveTo>
                <a:lnTo>
                  <a:pt x="12192000" y="0"/>
                </a:lnTo>
                <a:lnTo>
                  <a:pt x="12192000" y="9334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solidFill>
            <a:srgbClr val="A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9F20812-673F-42AF-8838-52A3A8EA8ED5}"/>
              </a:ext>
            </a:extLst>
          </p:cNvPr>
          <p:cNvSpPr/>
          <p:nvPr userDrawn="1"/>
        </p:nvSpPr>
        <p:spPr>
          <a:xfrm rot="10800000" flipH="1">
            <a:off x="0" y="5933436"/>
            <a:ext cx="12192000" cy="933450"/>
          </a:xfrm>
          <a:custGeom>
            <a:avLst/>
            <a:gdLst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933450 h 933450"/>
              <a:gd name="connsiteX4" fmla="*/ 0 w 12192000"/>
              <a:gd name="connsiteY4" fmla="*/ 0 h 933450"/>
              <a:gd name="connsiteX0" fmla="*/ 0 w 12192000"/>
              <a:gd name="connsiteY0" fmla="*/ 0 h 933450"/>
              <a:gd name="connsiteX1" fmla="*/ 12192000 w 12192000"/>
              <a:gd name="connsiteY1" fmla="*/ 0 h 933450"/>
              <a:gd name="connsiteX2" fmla="*/ 12192000 w 12192000"/>
              <a:gd name="connsiteY2" fmla="*/ 933450 h 933450"/>
              <a:gd name="connsiteX3" fmla="*/ 0 w 12192000"/>
              <a:gd name="connsiteY3" fmla="*/ 323850 h 933450"/>
              <a:gd name="connsiteX4" fmla="*/ 0 w 12192000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33450">
                <a:moveTo>
                  <a:pt x="0" y="0"/>
                </a:moveTo>
                <a:lnTo>
                  <a:pt x="12192000" y="0"/>
                </a:lnTo>
                <a:lnTo>
                  <a:pt x="12192000" y="9334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solidFill>
            <a:srgbClr val="180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27C80-F695-437B-958C-2EE2AFAEFA7B}"/>
              </a:ext>
            </a:extLst>
          </p:cNvPr>
          <p:cNvSpPr/>
          <p:nvPr userDrawn="1"/>
        </p:nvSpPr>
        <p:spPr>
          <a:xfrm>
            <a:off x="0" y="5268686"/>
            <a:ext cx="12192000" cy="158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4E00C2-7971-4E86-AFAD-723E77EC3DB7}"/>
              </a:ext>
            </a:extLst>
          </p:cNvPr>
          <p:cNvGrpSpPr/>
          <p:nvPr userDrawn="1"/>
        </p:nvGrpSpPr>
        <p:grpSpPr>
          <a:xfrm>
            <a:off x="10436755" y="6008914"/>
            <a:ext cx="1557535" cy="635672"/>
            <a:chOff x="9572887" y="5656346"/>
            <a:chExt cx="2421403" cy="9882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93E7A3-DE3B-437A-86A1-27252345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887" y="5725537"/>
              <a:ext cx="1235683" cy="8871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8210F3-30A7-453B-8680-FFC51A79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815" y="5656346"/>
              <a:ext cx="1076475" cy="98824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A6ACFFB-5E66-45EA-9A93-4CF4FEC5206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87" y="213414"/>
            <a:ext cx="1379403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PH" dirty="0"/>
              <a:t>      </a:t>
            </a: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PH" dirty="0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/>
          <a:srcRect t="30077" b="30237"/>
          <a:stretch>
            <a:fillRect/>
          </a:stretch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2" y="-40834"/>
            <a:ext cx="7442198" cy="6946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92527" y="2589369"/>
            <a:ext cx="7406946" cy="2767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3200" noProof="0" dirty="0" smtClean="0">
                <a:solidFill>
                  <a:srgbClr val="C00000"/>
                </a:solidFill>
                <a:latin typeface="Impact" panose="020B0806030902050204" pitchFamily="34" charset="0"/>
                <a:cs typeface="Arial" pitchFamily="34" charset="0"/>
              </a:rPr>
              <a:t>FLIGHT PLAN 2028</a:t>
            </a:r>
            <a:endParaRPr kumimoji="0" lang="en-PH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4400" dirty="0" smtClean="0">
                <a:solidFill>
                  <a:srgbClr val="002060"/>
                </a:solidFill>
                <a:latin typeface="Impact" panose="020B0806030902050204" pitchFamily="34" charset="0"/>
                <a:cs typeface="Arial" pitchFamily="34" charset="0"/>
              </a:rPr>
              <a:t>WBS AND GANTT CHART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45761" y="2701834"/>
            <a:ext cx="1362717" cy="29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9658" y="2717756"/>
            <a:ext cx="1362717" cy="29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4E07901-212D-4B59-AEC4-2FB8961C5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94" y="1607730"/>
            <a:ext cx="1346015" cy="1214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8595A1-BDAA-4692-9C28-F7B864239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4" y="1605286"/>
            <a:ext cx="1495476" cy="12431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EDC578-3CAE-401D-B4BD-43C80997FB79}"/>
              </a:ext>
            </a:extLst>
          </p:cNvPr>
          <p:cNvSpPr/>
          <p:nvPr/>
        </p:nvSpPr>
        <p:spPr>
          <a:xfrm>
            <a:off x="2559917" y="3406274"/>
            <a:ext cx="7406946" cy="2767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PH" sz="28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117963" y="3129819"/>
            <a:ext cx="9956073" cy="129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</a:t>
            </a:r>
            <a:r>
              <a:rPr lang="en-US" sz="40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is Work Breakdown Structure?</a:t>
            </a:r>
            <a:endParaRPr lang="en-US" sz="40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WORK BREAKDOWN STRUCTURE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854923" y="2498911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tool used to define and group a project's discrete work elements (tasks) in a way that helps organize and define the total work scope of the project</a:t>
            </a:r>
            <a:r>
              <a:rPr lang="en-GB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designed to help break down a project into manageable chunks that can be effectively estimated and 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project is divided into hierarchical groups of tasks (work packages, and work units).</a:t>
            </a:r>
          </a:p>
        </p:txBody>
      </p:sp>
    </p:spTree>
    <p:extLst>
      <p:ext uri="{BB962C8B-B14F-4D97-AF65-F5344CB8AC3E}">
        <p14:creationId xmlns:p14="http://schemas.microsoft.com/office/powerpoint/2010/main" val="11418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WIDELY USED REASONS FOR CREATING WBS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071153" y="2272936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1485900" lvl="2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Assists with accurate project organization</a:t>
            </a:r>
          </a:p>
          <a:p>
            <a:pPr marL="1485900" lvl="2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Helps with assigning responsibilities</a:t>
            </a:r>
          </a:p>
          <a:p>
            <a:pPr marL="1485900" lvl="2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Shows the control points and project milestones</a:t>
            </a:r>
          </a:p>
          <a:p>
            <a:pPr marL="1485900" lvl="2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Allows for more accurate estimation of cost, risk and </a:t>
            </a:r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1485900" lvl="2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Helps 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explain the project scope to stakeholders </a:t>
            </a:r>
            <a:r>
              <a:rPr lang="en-PH" dirty="0" smtClean="0"/>
              <a:t>	</a:t>
            </a:r>
            <a:endParaRPr lang="en-GB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117963" y="1248767"/>
            <a:ext cx="9956073" cy="43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fontAlgn="auto" hangingPunct="1">
              <a:defRPr/>
            </a:pPr>
            <a:r>
              <a:rPr lang="en-PH" sz="35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en-PH" sz="32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Not </a:t>
            </a:r>
            <a:r>
              <a:rPr lang="en-PH" sz="32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every breakdown of project deliverables can be classified as a WBS. For it to be called a work breakdown structure, it must have certain 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characteristics</a:t>
            </a:r>
            <a:r>
              <a:rPr lang="en-PH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:</a:t>
            </a:r>
            <a:endParaRPr lang="en-PH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CHARACTERISTICS OF WBS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84661" y="2599507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PH" sz="3000" b="1" dirty="0">
                <a:latin typeface="Arial" panose="020B0604020202020204" pitchFamily="34" charset="0"/>
                <a:cs typeface="Arial" panose="020B0604020202020204" pitchFamily="34" charset="0"/>
              </a:rPr>
              <a:t>Hierarchy: 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The WBS is hierarchical in nature. Each “child” level exists in a strict hierarchical relationship with the parent level. The sum of all the child elements should give you the parent element.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PH" sz="3000" b="1" dirty="0">
                <a:latin typeface="Arial" panose="020B0604020202020204" pitchFamily="34" charset="0"/>
                <a:cs typeface="Arial" panose="020B0604020202020204" pitchFamily="34" charset="0"/>
              </a:rPr>
              <a:t>100% rule: 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Every level of decomposition must make up 100% of the parent level. It should also have at least two child elements.</a:t>
            </a:r>
          </a:p>
          <a:p>
            <a:pPr lvl="2">
              <a:lnSpc>
                <a:spcPct val="100000"/>
              </a:lnSpc>
            </a:pPr>
            <a:r>
              <a:rPr lang="en-PH" dirty="0" smtClean="0"/>
              <a:t>	</a:t>
            </a:r>
            <a:endParaRPr lang="en-GB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CHARACTERISTICS</a:t>
            </a: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 OF WBS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97723" y="2795451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Mutually exclusive: </a:t>
            </a: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 elements at a particular level in a WBS must be mutually exclusive. There must be no overlap in either their deliverables or their work. This is meant to reduce miscommunication and duplicate work.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PH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Outcome-focused: </a:t>
            </a: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WBS must focus on the result of work, i.e. deliverables, rather than the activities necessary to get there. Every element should be described via nouns, not verbs. This is a big source of confusion for beginners to WBS.</a:t>
            </a:r>
          </a:p>
          <a:p>
            <a:pPr lvl="2">
              <a:lnSpc>
                <a:spcPct val="100000"/>
              </a:lnSpc>
            </a:pPr>
            <a:r>
              <a:rPr lang="en-PH" dirty="0" smtClean="0"/>
              <a:t>	</a:t>
            </a:r>
            <a:endParaRPr lang="en-GB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838200" y="1802673"/>
            <a:ext cx="10345783" cy="159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n-PH" sz="4000" b="1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When </a:t>
            </a:r>
            <a:r>
              <a:rPr lang="en-PH" sz="4000" b="1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creating WBS follow this simple rule: </a:t>
            </a: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301240" y="2468878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n-PH" sz="4000" b="1" dirty="0">
                <a:latin typeface="Arial" panose="020B0604020202020204" pitchFamily="34" charset="0"/>
                <a:cs typeface="Arial" panose="020B0604020202020204" pitchFamily="34" charset="0"/>
              </a:rPr>
              <a:t>WBS = </a:t>
            </a:r>
            <a:r>
              <a:rPr lang="en-PH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</a:p>
          <a:p>
            <a:endParaRPr lang="en-P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4000" b="1" dirty="0">
                <a:latin typeface="Arial" panose="020B0604020202020204" pitchFamily="34" charset="0"/>
                <a:cs typeface="Arial" panose="020B0604020202020204" pitchFamily="34" charset="0"/>
              </a:rPr>
              <a:t>Scheduled Activities = Verbs </a:t>
            </a:r>
            <a:r>
              <a:rPr lang="en-PH" dirty="0" smtClean="0"/>
              <a:t>	</a:t>
            </a:r>
            <a:endParaRPr lang="en-GB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883005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POSSIBLE LEVELS IN WBS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6169" y="1597797"/>
            <a:ext cx="2316163" cy="763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hu-HU" sz="2400" b="1" u="sng" dirty="0">
                <a:latin typeface="Arial"/>
                <a:ea typeface="Calibri"/>
                <a:cs typeface="Times New Roman"/>
              </a:rPr>
              <a:t>Project</a:t>
            </a:r>
            <a:r>
              <a:rPr lang="hu-HU" sz="1200" b="1" dirty="0">
                <a:latin typeface="Arial"/>
                <a:ea typeface="Calibri"/>
                <a:cs typeface="Times New Roman"/>
              </a:rPr>
              <a:t> </a:t>
            </a:r>
            <a:endParaRPr lang="en-PH" sz="1100" dirty="0"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8157" y="2455047"/>
            <a:ext cx="2157412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hu-HU" sz="2400" dirty="0">
                <a:latin typeface="Arial"/>
                <a:ea typeface="Calibri"/>
                <a:cs typeface="Times New Roman"/>
              </a:rPr>
              <a:t>Sub-projects</a:t>
            </a:r>
            <a:endParaRPr lang="en-PH" sz="2000" dirty="0"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5532" y="3212284"/>
            <a:ext cx="21351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hu-HU" sz="2400" u="sng" dirty="0">
                <a:latin typeface="Arial"/>
                <a:ea typeface="Calibri"/>
                <a:cs typeface="Times New Roman"/>
              </a:rPr>
              <a:t>Deliverables</a:t>
            </a:r>
            <a:endParaRPr lang="en-PH" sz="2000" dirty="0"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2107" y="4060009"/>
            <a:ext cx="2862262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PH" sz="2400" dirty="0">
                <a:latin typeface="Arial"/>
                <a:ea typeface="Calibri"/>
                <a:cs typeface="Times New Roman"/>
              </a:rPr>
              <a:t>Sub-d</a:t>
            </a:r>
            <a:r>
              <a:rPr lang="hu-HU" sz="2400" dirty="0">
                <a:latin typeface="Arial"/>
                <a:ea typeface="Calibri"/>
                <a:cs typeface="Times New Roman"/>
              </a:rPr>
              <a:t>eliverables</a:t>
            </a:r>
            <a:endParaRPr lang="en-PH" sz="2000" dirty="0"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2332" y="4985522"/>
            <a:ext cx="286226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PH" sz="2400" dirty="0">
                <a:latin typeface="Arial"/>
                <a:ea typeface="Calibri"/>
                <a:cs typeface="Times New Roman"/>
              </a:rPr>
              <a:t>Work packages</a:t>
            </a:r>
            <a:endParaRPr lang="en-PH" sz="2000" dirty="0"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5569" y="5884047"/>
            <a:ext cx="28622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PH" sz="2400" u="sng" dirty="0">
                <a:latin typeface="Arial"/>
                <a:ea typeface="Calibri"/>
                <a:cs typeface="Times New Roman"/>
              </a:rPr>
              <a:t>Work units</a:t>
            </a:r>
            <a:endParaRPr lang="en-PH" sz="2000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4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883005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EXAMPLE OF WBS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1649440"/>
            <a:ext cx="9554844" cy="48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883005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EXAMPLE OF WBS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906463" y="1943100"/>
            <a:ext cx="9329737" cy="3821113"/>
            <a:chOff x="1828800" y="2057400"/>
            <a:chExt cx="7333167" cy="32004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257800" y="20574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holiday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590800" y="31242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travel </a:t>
              </a:r>
            </a:p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documents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28800" y="40386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passport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429000" y="40386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tickets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90800" y="48006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insurance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257800" y="32004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booking</a:t>
              </a: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257800" y="40386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resort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6477000" y="40386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confirmation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257800" y="47244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brochures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8153400" y="32004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household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8171367" y="4114800"/>
              <a:ext cx="990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pets</a:t>
              </a:r>
            </a:p>
          </p:txBody>
        </p:sp>
        <p:cxnSp>
          <p:nvCxnSpPr>
            <p:cNvPr id="20" name="AutoShape 14"/>
            <p:cNvCxnSpPr>
              <a:cxnSpLocks noChangeShapeType="1"/>
              <a:stCxn id="7" idx="3"/>
              <a:endCxn id="18" idx="0"/>
            </p:cNvCxnSpPr>
            <p:nvPr/>
          </p:nvCxnSpPr>
          <p:spPr bwMode="auto">
            <a:xfrm>
              <a:off x="6248400" y="2286000"/>
              <a:ext cx="2400300" cy="9144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5"/>
            <p:cNvCxnSpPr>
              <a:cxnSpLocks noChangeShapeType="1"/>
              <a:stCxn id="7" idx="1"/>
              <a:endCxn id="8" idx="0"/>
            </p:cNvCxnSpPr>
            <p:nvPr/>
          </p:nvCxnSpPr>
          <p:spPr bwMode="auto">
            <a:xfrm rot="10800000" flipV="1">
              <a:off x="3086100" y="2286000"/>
              <a:ext cx="2171700" cy="8382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6"/>
            <p:cNvCxnSpPr>
              <a:cxnSpLocks noChangeShapeType="1"/>
              <a:stCxn id="8" idx="1"/>
              <a:endCxn id="9" idx="0"/>
            </p:cNvCxnSpPr>
            <p:nvPr/>
          </p:nvCxnSpPr>
          <p:spPr bwMode="auto">
            <a:xfrm rot="10800000" flipV="1">
              <a:off x="2324100" y="3352800"/>
              <a:ext cx="266700" cy="6858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7"/>
            <p:cNvCxnSpPr>
              <a:cxnSpLocks noChangeShapeType="1"/>
              <a:stCxn id="8" idx="3"/>
              <a:endCxn id="10" idx="0"/>
            </p:cNvCxnSpPr>
            <p:nvPr/>
          </p:nvCxnSpPr>
          <p:spPr bwMode="auto">
            <a:xfrm>
              <a:off x="3581400" y="3352800"/>
              <a:ext cx="342900" cy="6858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8"/>
            <p:cNvCxnSpPr>
              <a:cxnSpLocks noChangeShapeType="1"/>
              <a:stCxn id="8" idx="2"/>
              <a:endCxn id="11" idx="0"/>
            </p:cNvCxnSpPr>
            <p:nvPr/>
          </p:nvCxnSpPr>
          <p:spPr bwMode="auto">
            <a:xfrm rot="5400000">
              <a:off x="2476500" y="41910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"/>
            <p:cNvCxnSpPr>
              <a:cxnSpLocks noChangeShapeType="1"/>
              <a:stCxn id="7" idx="2"/>
              <a:endCxn id="14" idx="0"/>
            </p:cNvCxnSpPr>
            <p:nvPr/>
          </p:nvCxnSpPr>
          <p:spPr bwMode="auto">
            <a:xfrm rot="5400000">
              <a:off x="5410200" y="2857500"/>
              <a:ext cx="685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0"/>
            <p:cNvCxnSpPr>
              <a:cxnSpLocks noChangeShapeType="1"/>
              <a:stCxn id="14" idx="2"/>
              <a:endCxn id="15" idx="0"/>
            </p:cNvCxnSpPr>
            <p:nvPr/>
          </p:nvCxnSpPr>
          <p:spPr bwMode="auto">
            <a:xfrm>
              <a:off x="5753100" y="3657600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5" idx="2"/>
              <a:endCxn id="17" idx="0"/>
            </p:cNvCxnSpPr>
            <p:nvPr/>
          </p:nvCxnSpPr>
          <p:spPr bwMode="auto">
            <a:xfrm>
              <a:off x="5753100" y="4495800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4" idx="3"/>
              <a:endCxn id="16" idx="0"/>
            </p:cNvCxnSpPr>
            <p:nvPr/>
          </p:nvCxnSpPr>
          <p:spPr bwMode="auto">
            <a:xfrm>
              <a:off x="6248400" y="3429000"/>
              <a:ext cx="723900" cy="6096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>
              <a:off x="8648700" y="3657600"/>
              <a:ext cx="17968" cy="4572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086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117963" y="3129819"/>
            <a:ext cx="9956073" cy="129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</a:t>
            </a:r>
            <a:r>
              <a:rPr lang="en-US" sz="40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is a Project Plan?</a:t>
            </a:r>
            <a:endParaRPr lang="en-US" sz="40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883005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EXAMPLE OF WBS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0" name="Picture 5" descr="http://creately.com/blog/wp-content/uploads/2012/03/work-breakdown-structure-templates-1024x3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11539"/>
            <a:ext cx="9704231" cy="431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883005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EXAMPLE OF WBS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14024" r="1317" b="6035"/>
          <a:stretch>
            <a:fillRect/>
          </a:stretch>
        </p:blipFill>
        <p:spPr bwMode="auto">
          <a:xfrm>
            <a:off x="171450" y="1773239"/>
            <a:ext cx="11901488" cy="419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008017" y="1523091"/>
            <a:ext cx="9797144" cy="43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 algn="ctr">
              <a:defRPr/>
            </a:pPr>
            <a:r>
              <a:rPr lang="en-PH" sz="5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Create a WBS for the </a:t>
            </a:r>
            <a:r>
              <a:rPr lang="en-PH" sz="5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A</a:t>
            </a:r>
            <a:r>
              <a:rPr lang="en-PH" sz="5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rusha public transport case</a:t>
            </a:r>
            <a:endParaRPr lang="en-US" sz="5400" dirty="0" smtClean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60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51590"/>
              </p:ext>
            </p:extLst>
          </p:nvPr>
        </p:nvGraphicFramePr>
        <p:xfrm>
          <a:off x="195942" y="940527"/>
          <a:ext cx="11848011" cy="5742419"/>
        </p:xfrm>
        <a:graphic>
          <a:graphicData uri="http://schemas.openxmlformats.org/drawingml/2006/table">
            <a:tbl>
              <a:tblPr firstRow="1" firstCol="1" bandRow="1"/>
              <a:tblGrid>
                <a:gridCol w="601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Table 2 : Design Summary of the Public Transport Project</a:t>
                      </a:r>
                    </a:p>
                  </a:txBody>
                  <a:tcPr marL="56762" marR="567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4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Design Summary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Impact</a:t>
                      </a:r>
                      <a:r>
                        <a:rPr lang="en-PH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		</a:t>
                      </a:r>
                      <a:r>
                        <a:rPr lang="en-PH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 system of </a:t>
                      </a:r>
                      <a:r>
                        <a:rPr lang="en-PH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Arusha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is functioning well.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7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Outcome</a:t>
                      </a:r>
                      <a:r>
                        <a:rPr lang="en-PH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	APT p</a:t>
                      </a:r>
                      <a:r>
                        <a:rPr lang="en-PH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rovides 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safe and reliable public transport services. 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8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Outputs</a:t>
                      </a:r>
                      <a:endParaRPr lang="en-PH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Bus fleet is well maintained.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Drivers observe safety and traffic regulations.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9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Activities</a:t>
                      </a:r>
                      <a:endParaRPr lang="en-PH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Establish and follow the bus maintenance schedule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Establish and operate an inventory control system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Obtain preferential import license for spare parts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Procure spare parts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Upgrade mechanical workshop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Upgrade skills of bus mechanics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Inputs</a:t>
                      </a:r>
                      <a:endParaRPr lang="en-PH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ADB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$ 15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Consulting services 50 PMs - $ 1.25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Civil works - $ 2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Equipment - $ 8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Training - $ 2.75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Contingencies - $ 1 million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Government</a:t>
                      </a: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$ 5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Personnel 150PMs - $ 2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 and logistics - $1.5 million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Operating expenses - $1.5 million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2208"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Introduce a national bus driver license and examination system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Establish bus safety and operating regulations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Train and test bus drivers.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Introduce incentives for safe driving</a:t>
                      </a:r>
                    </a:p>
                  </a:txBody>
                  <a:tcPr marL="56762" marR="5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4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SAMPLE ANSWERS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6732" y="1914448"/>
            <a:ext cx="9940572" cy="1225674"/>
            <a:chOff x="5828" y="0"/>
            <a:chExt cx="10075291" cy="1225674"/>
          </a:xfrm>
        </p:grpSpPr>
        <p:sp>
          <p:nvSpPr>
            <p:cNvPr id="24" name="Rounded Rectangle 23"/>
            <p:cNvSpPr/>
            <p:nvPr/>
          </p:nvSpPr>
          <p:spPr>
            <a:xfrm>
              <a:off x="5828" y="0"/>
              <a:ext cx="10075291" cy="1225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41727" y="35899"/>
              <a:ext cx="10003493" cy="115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5300" kern="1200" dirty="0" smtClean="0"/>
                <a:t>PROFESSIONAL DRIVERS</a:t>
              </a:r>
              <a:endParaRPr lang="en-PH" sz="5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68050" y="3312973"/>
            <a:ext cx="5379591" cy="1225674"/>
            <a:chOff x="37146" y="1398525"/>
            <a:chExt cx="5452497" cy="1225674"/>
          </a:xfrm>
        </p:grpSpPr>
        <p:sp>
          <p:nvSpPr>
            <p:cNvPr id="22" name="Rounded Rectangle 21"/>
            <p:cNvSpPr/>
            <p:nvPr/>
          </p:nvSpPr>
          <p:spPr>
            <a:xfrm>
              <a:off x="37146" y="1398525"/>
              <a:ext cx="5452497" cy="1225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 txBox="1"/>
            <p:nvPr/>
          </p:nvSpPr>
          <p:spPr>
            <a:xfrm>
              <a:off x="73045" y="1434424"/>
              <a:ext cx="5380699" cy="115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5300" kern="1200" dirty="0" smtClean="0"/>
                <a:t>TRAINING</a:t>
              </a:r>
              <a:endParaRPr lang="en-PH" sz="5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652" y="4710656"/>
            <a:ext cx="5427734" cy="1225674"/>
            <a:chOff x="12748" y="2796208"/>
            <a:chExt cx="5501293" cy="1225674"/>
          </a:xfrm>
        </p:grpSpPr>
        <p:sp>
          <p:nvSpPr>
            <p:cNvPr id="20" name="Rounded Rectangle 19"/>
            <p:cNvSpPr/>
            <p:nvPr/>
          </p:nvSpPr>
          <p:spPr>
            <a:xfrm>
              <a:off x="12748" y="2796208"/>
              <a:ext cx="5501293" cy="1225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 txBox="1"/>
            <p:nvPr/>
          </p:nvSpPr>
          <p:spPr>
            <a:xfrm>
              <a:off x="48647" y="2832107"/>
              <a:ext cx="5429495" cy="115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200" kern="1200" dirty="0" smtClean="0"/>
                <a:t>SKILL UPGRADING OF DRIVERS</a:t>
              </a:r>
              <a:endParaRPr lang="en-PH" sz="2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05585" y="3322628"/>
            <a:ext cx="4332197" cy="1225674"/>
            <a:chOff x="5574681" y="1408180"/>
            <a:chExt cx="4390909" cy="1225674"/>
          </a:xfrm>
        </p:grpSpPr>
        <p:sp>
          <p:nvSpPr>
            <p:cNvPr id="18" name="Rounded Rectangle 17"/>
            <p:cNvSpPr/>
            <p:nvPr/>
          </p:nvSpPr>
          <p:spPr>
            <a:xfrm>
              <a:off x="5574681" y="1408180"/>
              <a:ext cx="4390909" cy="1225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 txBox="1"/>
            <p:nvPr/>
          </p:nvSpPr>
          <p:spPr>
            <a:xfrm>
              <a:off x="5610580" y="1444079"/>
              <a:ext cx="4319111" cy="115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5300" kern="1200" dirty="0" smtClean="0"/>
                <a:t>LICENSE</a:t>
              </a:r>
              <a:endParaRPr lang="en-PH" sz="5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47527" y="4690776"/>
            <a:ext cx="2244635" cy="1225674"/>
            <a:chOff x="5616624" y="2776328"/>
            <a:chExt cx="2275056" cy="1225674"/>
          </a:xfrm>
        </p:grpSpPr>
        <p:sp>
          <p:nvSpPr>
            <p:cNvPr id="16" name="Rounded Rectangle 15"/>
            <p:cNvSpPr/>
            <p:nvPr/>
          </p:nvSpPr>
          <p:spPr>
            <a:xfrm>
              <a:off x="5616624" y="2776328"/>
              <a:ext cx="2275056" cy="1225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 txBox="1"/>
            <p:nvPr/>
          </p:nvSpPr>
          <p:spPr>
            <a:xfrm>
              <a:off x="5652523" y="2812227"/>
              <a:ext cx="2203258" cy="115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200" kern="1200" dirty="0" smtClean="0"/>
                <a:t>NATIONAL BUS DRIVER LICENSE SYSTEM</a:t>
              </a:r>
              <a:endParaRPr lang="en-PH" sz="2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488" y="4690776"/>
            <a:ext cx="1919460" cy="1225674"/>
            <a:chOff x="8013584" y="2776328"/>
            <a:chExt cx="1945473" cy="1225674"/>
          </a:xfrm>
        </p:grpSpPr>
        <p:sp>
          <p:nvSpPr>
            <p:cNvPr id="14" name="Rounded Rectangle 13"/>
            <p:cNvSpPr/>
            <p:nvPr/>
          </p:nvSpPr>
          <p:spPr>
            <a:xfrm>
              <a:off x="8013584" y="2776328"/>
              <a:ext cx="1945473" cy="1225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 txBox="1"/>
            <p:nvPr/>
          </p:nvSpPr>
          <p:spPr>
            <a:xfrm>
              <a:off x="8049483" y="2812227"/>
              <a:ext cx="1873675" cy="115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200" kern="1200" dirty="0" smtClean="0"/>
                <a:t>DRIVERS’ EXAMINATION SYSTEM</a:t>
              </a:r>
              <a:endParaRPr lang="en-PH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SAMPLE ANSWERS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50253" y="2019055"/>
            <a:ext cx="9940113" cy="909434"/>
            <a:chOff x="6746" y="0"/>
            <a:chExt cx="10074373" cy="909434"/>
          </a:xfrm>
        </p:grpSpPr>
        <p:sp>
          <p:nvSpPr>
            <p:cNvPr id="48" name="Rounded Rectangle 47"/>
            <p:cNvSpPr/>
            <p:nvPr/>
          </p:nvSpPr>
          <p:spPr>
            <a:xfrm>
              <a:off x="6746" y="0"/>
              <a:ext cx="10074373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 txBox="1"/>
            <p:nvPr/>
          </p:nvSpPr>
          <p:spPr>
            <a:xfrm>
              <a:off x="33382" y="26636"/>
              <a:ext cx="10021101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3900" kern="1200" dirty="0" smtClean="0"/>
                <a:t>WELL-FUNCTIONING BUS FLEET</a:t>
              </a:r>
              <a:endParaRPr lang="en-PH" sz="39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84522" y="3057168"/>
            <a:ext cx="6890511" cy="909434"/>
            <a:chOff x="41015" y="1038113"/>
            <a:chExt cx="6983580" cy="909434"/>
          </a:xfrm>
        </p:grpSpPr>
        <p:sp>
          <p:nvSpPr>
            <p:cNvPr id="46" name="Rounded Rectangle 45"/>
            <p:cNvSpPr/>
            <p:nvPr/>
          </p:nvSpPr>
          <p:spPr>
            <a:xfrm>
              <a:off x="41015" y="1038113"/>
              <a:ext cx="6983580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6"/>
            <p:cNvSpPr txBox="1"/>
            <p:nvPr/>
          </p:nvSpPr>
          <p:spPr>
            <a:xfrm>
              <a:off x="67651" y="1064749"/>
              <a:ext cx="6930308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900" kern="1200" dirty="0" smtClean="0"/>
                <a:t>MAINTENANCE</a:t>
              </a:r>
              <a:endParaRPr lang="en-PH" sz="29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0441" y="4094231"/>
            <a:ext cx="2088009" cy="909434"/>
            <a:chOff x="26934" y="2075176"/>
            <a:chExt cx="2116212" cy="909434"/>
          </a:xfrm>
        </p:grpSpPr>
        <p:sp>
          <p:nvSpPr>
            <p:cNvPr id="44" name="Rounded Rectangle 43"/>
            <p:cNvSpPr/>
            <p:nvPr/>
          </p:nvSpPr>
          <p:spPr>
            <a:xfrm>
              <a:off x="26934" y="2075176"/>
              <a:ext cx="2116212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8"/>
            <p:cNvSpPr txBox="1"/>
            <p:nvPr/>
          </p:nvSpPr>
          <p:spPr>
            <a:xfrm>
              <a:off x="53570" y="2101812"/>
              <a:ext cx="2062940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400" kern="1200" dirty="0" smtClean="0"/>
                <a:t>SPARE PARTS</a:t>
              </a:r>
              <a:endParaRPr lang="en-PH" sz="24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20831" y="5131294"/>
            <a:ext cx="1988576" cy="909434"/>
            <a:chOff x="77323" y="3112239"/>
            <a:chExt cx="2015435" cy="909434"/>
          </a:xfrm>
        </p:grpSpPr>
        <p:sp>
          <p:nvSpPr>
            <p:cNvPr id="42" name="Rounded Rectangle 41"/>
            <p:cNvSpPr/>
            <p:nvPr/>
          </p:nvSpPr>
          <p:spPr>
            <a:xfrm>
              <a:off x="77323" y="3112239"/>
              <a:ext cx="2015435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10"/>
            <p:cNvSpPr txBox="1"/>
            <p:nvPr/>
          </p:nvSpPr>
          <p:spPr>
            <a:xfrm>
              <a:off x="103959" y="3138875"/>
              <a:ext cx="1962163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1900" kern="1200" dirty="0" smtClean="0"/>
                <a:t>INVENTORY CONTROL SYSTEM</a:t>
              </a:r>
              <a:endParaRPr lang="en-PH" sz="19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85316" y="4094231"/>
            <a:ext cx="2317796" cy="909434"/>
            <a:chOff x="2241809" y="2075176"/>
            <a:chExt cx="2349102" cy="909434"/>
          </a:xfrm>
        </p:grpSpPr>
        <p:sp>
          <p:nvSpPr>
            <p:cNvPr id="40" name="Rounded Rectangle 39"/>
            <p:cNvSpPr/>
            <p:nvPr/>
          </p:nvSpPr>
          <p:spPr>
            <a:xfrm>
              <a:off x="2241809" y="2075176"/>
              <a:ext cx="2349102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12"/>
            <p:cNvSpPr txBox="1"/>
            <p:nvPr/>
          </p:nvSpPr>
          <p:spPr>
            <a:xfrm>
              <a:off x="2268445" y="2101812"/>
              <a:ext cx="2295830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400" kern="1200" dirty="0" smtClean="0"/>
                <a:t>MAINTENANCE SCHEDULE</a:t>
              </a:r>
              <a:endParaRPr lang="en-PH" sz="24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33081" y="4094231"/>
            <a:ext cx="2317796" cy="909434"/>
            <a:chOff x="4689574" y="2075176"/>
            <a:chExt cx="2349102" cy="909434"/>
          </a:xfrm>
        </p:grpSpPr>
        <p:sp>
          <p:nvSpPr>
            <p:cNvPr id="38" name="Rounded Rectangle 37"/>
            <p:cNvSpPr/>
            <p:nvPr/>
          </p:nvSpPr>
          <p:spPr>
            <a:xfrm>
              <a:off x="4689574" y="2075176"/>
              <a:ext cx="2349102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14"/>
            <p:cNvSpPr txBox="1"/>
            <p:nvPr/>
          </p:nvSpPr>
          <p:spPr>
            <a:xfrm>
              <a:off x="4716210" y="2101812"/>
              <a:ext cx="2295830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400" kern="1200" dirty="0" smtClean="0"/>
                <a:t>MECHANICAL WORKSHOP</a:t>
              </a:r>
              <a:endParaRPr lang="en-PH" sz="24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314332" y="3064332"/>
            <a:ext cx="2779863" cy="909434"/>
            <a:chOff x="7170825" y="1045277"/>
            <a:chExt cx="2817410" cy="909434"/>
          </a:xfrm>
        </p:grpSpPr>
        <p:sp>
          <p:nvSpPr>
            <p:cNvPr id="36" name="Rounded Rectangle 35"/>
            <p:cNvSpPr/>
            <p:nvPr/>
          </p:nvSpPr>
          <p:spPr>
            <a:xfrm>
              <a:off x="7170825" y="1045277"/>
              <a:ext cx="2817410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6"/>
            <p:cNvSpPr txBox="1"/>
            <p:nvPr/>
          </p:nvSpPr>
          <p:spPr>
            <a:xfrm>
              <a:off x="7197461" y="1071913"/>
              <a:ext cx="2764138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900" kern="1200" dirty="0" smtClean="0"/>
                <a:t>PROCUREMENT</a:t>
              </a:r>
              <a:endParaRPr lang="en-PH" sz="29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81113" y="4079480"/>
            <a:ext cx="2723727" cy="909434"/>
            <a:chOff x="7137606" y="2060425"/>
            <a:chExt cx="2760516" cy="909434"/>
          </a:xfrm>
        </p:grpSpPr>
        <p:sp>
          <p:nvSpPr>
            <p:cNvPr id="34" name="Rounded Rectangle 33"/>
            <p:cNvSpPr/>
            <p:nvPr/>
          </p:nvSpPr>
          <p:spPr>
            <a:xfrm>
              <a:off x="7137606" y="2060425"/>
              <a:ext cx="2760516" cy="9094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8"/>
            <p:cNvSpPr txBox="1"/>
            <p:nvPr/>
          </p:nvSpPr>
          <p:spPr>
            <a:xfrm>
              <a:off x="7164242" y="2087061"/>
              <a:ext cx="2707244" cy="85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PH" sz="2400" kern="1200" dirty="0" smtClean="0"/>
                <a:t>IMPORT LICENSES</a:t>
              </a:r>
              <a:endParaRPr lang="en-PH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9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197428" y="1901913"/>
            <a:ext cx="9797144" cy="43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6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GANTT CHART</a:t>
            </a:r>
            <a:endParaRPr lang="en-US" sz="66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26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926078" y="4982333"/>
            <a:ext cx="8281853" cy="16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dirty="0"/>
              <a:t>Henry Gantt (1861 - 1919) an American mathematical engineer</a:t>
            </a:r>
            <a:r>
              <a:rPr lang="en-GB" altLang="en-US" sz="3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/>
          </a:p>
        </p:txBody>
      </p:sp>
      <p:pic>
        <p:nvPicPr>
          <p:cNvPr id="14338" name="Picture 2" descr="Henry Gant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1231803"/>
            <a:ext cx="2930343" cy="36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IS A GANTT CHART?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410786" y="1920240"/>
            <a:ext cx="8882743" cy="36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timeline view of your project. </a:t>
            </a:r>
            <a:endParaRPr lang="en-PH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tool that helps you manage all of the different resources, people, and tasks along the way to accomplishing the goal of your project. </a:t>
            </a:r>
            <a:endParaRPr lang="en-PH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A type 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of bar chart that illustrates a project schedule. </a:t>
            </a:r>
            <a:endParaRPr lang="en-PH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Illustrates 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the start and finish dates of the work elements (tasks) of a project. </a:t>
            </a:r>
            <a:endParaRPr lang="en-GB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65462" y="983153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ELEMENTS OF A 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410786" y="1920240"/>
            <a:ext cx="8882743" cy="36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Task names.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Start and finish dates of each tasks, represented graphically.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Task duration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in an additional column.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Lag relationships, like start-to-start, finish-to-start and others.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Name of the project worker responsible for the task or resource specification. </a:t>
            </a:r>
            <a:endParaRPr lang="en-GB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PROJECT PLAN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828798" y="2272936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000" dirty="0" smtClean="0">
                <a:solidFill>
                  <a:srgbClr val="180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 is an attempt at the timetable for ALL the activities which make up the project.</a:t>
            </a:r>
            <a:endParaRPr lang="en-PH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 a minimum, it sets out:</a:t>
            </a:r>
            <a:b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-how</a:t>
            </a:r>
            <a:b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-who does</a:t>
            </a:r>
            <a:b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-what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-when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more sophisticated plan also states:</a:t>
            </a:r>
            <a:b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-what quality</a:t>
            </a:r>
            <a:b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-what cost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8335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SAMPLE 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4" name="Group 1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854968"/>
              </p:ext>
            </p:extLst>
          </p:nvPr>
        </p:nvGraphicFramePr>
        <p:xfrm>
          <a:off x="838199" y="1930400"/>
          <a:ext cx="10515598" cy="4413250"/>
        </p:xfrm>
        <a:graphic>
          <a:graphicData uri="http://schemas.openxmlformats.org/drawingml/2006/table">
            <a:tbl>
              <a:tblPr/>
              <a:tblGrid>
                <a:gridCol w="66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6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4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20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443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Activities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Who is responsible?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intervals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1.           2.               3.              4.              5.               6.               7.             8.   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marL="91434" marR="91434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8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SAMPLE 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4674"/>
            <a:ext cx="10515599" cy="4582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0628" y="9483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SAMPLE 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1717" r="2921"/>
          <a:stretch>
            <a:fillRect/>
          </a:stretch>
        </p:blipFill>
        <p:spPr bwMode="auto">
          <a:xfrm>
            <a:off x="838200" y="1621200"/>
            <a:ext cx="10544788" cy="510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83028" y="11007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170611" y="2110921"/>
            <a:ext cx="9797144" cy="12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Some Gantt charts also show the dependency relationships between activities. </a:t>
            </a:r>
            <a:endParaRPr lang="hu-HU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grpSp>
        <p:nvGrpSpPr>
          <p:cNvPr id="8" name="Csoportba foglalás 82"/>
          <p:cNvGrpSpPr>
            <a:grpSpLocks/>
          </p:cNvGrpSpPr>
          <p:nvPr/>
        </p:nvGrpSpPr>
        <p:grpSpPr bwMode="auto">
          <a:xfrm>
            <a:off x="2919685" y="3296221"/>
            <a:ext cx="6653212" cy="2767013"/>
            <a:chOff x="1043608" y="2276872"/>
            <a:chExt cx="6652592" cy="276701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043608" y="2276872"/>
              <a:ext cx="6629400" cy="2767013"/>
              <a:chOff x="672" y="1440"/>
              <a:chExt cx="4176" cy="1743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4416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984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552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3120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688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256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1824" y="2934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672" y="2934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/>
                  <a:t>6. </a:t>
                </a: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4416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/>
            </p:nvSpPr>
            <p:spPr bwMode="auto">
              <a:xfrm>
                <a:off x="3984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3552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3120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/>
            </p:nvSpPr>
            <p:spPr bwMode="auto">
              <a:xfrm>
                <a:off x="2688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2256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1824" y="2685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672" y="2685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/>
                  <a:t>5. </a:t>
                </a:r>
              </a:p>
            </p:txBody>
          </p:sp>
          <p:sp>
            <p:nvSpPr>
              <p:cNvPr id="37" name="Rectangle 20"/>
              <p:cNvSpPr>
                <a:spLocks noChangeArrowheads="1"/>
              </p:cNvSpPr>
              <p:nvPr/>
            </p:nvSpPr>
            <p:spPr bwMode="auto">
              <a:xfrm>
                <a:off x="4416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3984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39" name="Rectangle 22"/>
              <p:cNvSpPr>
                <a:spLocks noChangeArrowheads="1"/>
              </p:cNvSpPr>
              <p:nvPr/>
            </p:nvSpPr>
            <p:spPr bwMode="auto">
              <a:xfrm>
                <a:off x="3552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0" name="Rectangle 23"/>
              <p:cNvSpPr>
                <a:spLocks noChangeArrowheads="1"/>
              </p:cNvSpPr>
              <p:nvPr/>
            </p:nvSpPr>
            <p:spPr bwMode="auto">
              <a:xfrm>
                <a:off x="3120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2688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2256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1824" y="243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4" name="Rectangle 27"/>
              <p:cNvSpPr>
                <a:spLocks noChangeArrowheads="1"/>
              </p:cNvSpPr>
              <p:nvPr/>
            </p:nvSpPr>
            <p:spPr bwMode="auto">
              <a:xfrm>
                <a:off x="672" y="2436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/>
                  <a:t>4. </a:t>
                </a:r>
              </a:p>
            </p:txBody>
          </p:sp>
          <p:sp>
            <p:nvSpPr>
              <p:cNvPr id="45" name="Rectangle 28"/>
              <p:cNvSpPr>
                <a:spLocks noChangeArrowheads="1"/>
              </p:cNvSpPr>
              <p:nvPr/>
            </p:nvSpPr>
            <p:spPr bwMode="auto">
              <a:xfrm>
                <a:off x="4416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6" name="Rectangle 29"/>
              <p:cNvSpPr>
                <a:spLocks noChangeArrowheads="1"/>
              </p:cNvSpPr>
              <p:nvPr/>
            </p:nvSpPr>
            <p:spPr bwMode="auto">
              <a:xfrm>
                <a:off x="3984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3552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3120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2688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0" name="Rectangle 33"/>
              <p:cNvSpPr>
                <a:spLocks noChangeArrowheads="1"/>
              </p:cNvSpPr>
              <p:nvPr/>
            </p:nvSpPr>
            <p:spPr bwMode="auto">
              <a:xfrm>
                <a:off x="2256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1824" y="2187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672" y="2187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/>
                  <a:t>3. </a:t>
                </a:r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4416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4" name="Rectangle 37"/>
              <p:cNvSpPr>
                <a:spLocks noChangeArrowheads="1"/>
              </p:cNvSpPr>
              <p:nvPr/>
            </p:nvSpPr>
            <p:spPr bwMode="auto">
              <a:xfrm>
                <a:off x="3984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3552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6" name="Rectangle 39"/>
              <p:cNvSpPr>
                <a:spLocks noChangeArrowheads="1"/>
              </p:cNvSpPr>
              <p:nvPr/>
            </p:nvSpPr>
            <p:spPr bwMode="auto">
              <a:xfrm>
                <a:off x="3120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7" name="Rectangle 40"/>
              <p:cNvSpPr>
                <a:spLocks noChangeArrowheads="1"/>
              </p:cNvSpPr>
              <p:nvPr/>
            </p:nvSpPr>
            <p:spPr bwMode="auto">
              <a:xfrm>
                <a:off x="2688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8" name="Rectangle 41"/>
              <p:cNvSpPr>
                <a:spLocks noChangeArrowheads="1"/>
              </p:cNvSpPr>
              <p:nvPr/>
            </p:nvSpPr>
            <p:spPr bwMode="auto">
              <a:xfrm>
                <a:off x="2256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59" name="Rectangle 42"/>
              <p:cNvSpPr>
                <a:spLocks noChangeArrowheads="1"/>
              </p:cNvSpPr>
              <p:nvPr/>
            </p:nvSpPr>
            <p:spPr bwMode="auto">
              <a:xfrm>
                <a:off x="1824" y="1938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0" name="Rectangle 43"/>
              <p:cNvSpPr>
                <a:spLocks noChangeArrowheads="1"/>
              </p:cNvSpPr>
              <p:nvPr/>
            </p:nvSpPr>
            <p:spPr bwMode="auto">
              <a:xfrm>
                <a:off x="672" y="1938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/>
                  <a:t>2.</a:t>
                </a:r>
              </a:p>
            </p:txBody>
          </p:sp>
          <p:sp>
            <p:nvSpPr>
              <p:cNvPr id="61" name="Rectangle 44"/>
              <p:cNvSpPr>
                <a:spLocks noChangeArrowheads="1"/>
              </p:cNvSpPr>
              <p:nvPr/>
            </p:nvSpPr>
            <p:spPr bwMode="auto">
              <a:xfrm>
                <a:off x="4416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2" name="Rectangle 45"/>
              <p:cNvSpPr>
                <a:spLocks noChangeArrowheads="1"/>
              </p:cNvSpPr>
              <p:nvPr/>
            </p:nvSpPr>
            <p:spPr bwMode="auto">
              <a:xfrm>
                <a:off x="3984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3" name="Rectangle 46"/>
              <p:cNvSpPr>
                <a:spLocks noChangeArrowheads="1"/>
              </p:cNvSpPr>
              <p:nvPr/>
            </p:nvSpPr>
            <p:spPr bwMode="auto">
              <a:xfrm>
                <a:off x="3552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4" name="Rectangle 47"/>
              <p:cNvSpPr>
                <a:spLocks noChangeArrowheads="1"/>
              </p:cNvSpPr>
              <p:nvPr/>
            </p:nvSpPr>
            <p:spPr bwMode="auto">
              <a:xfrm>
                <a:off x="3120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5" name="Rectangle 48"/>
              <p:cNvSpPr>
                <a:spLocks noChangeArrowheads="1"/>
              </p:cNvSpPr>
              <p:nvPr/>
            </p:nvSpPr>
            <p:spPr bwMode="auto">
              <a:xfrm>
                <a:off x="2688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6" name="Rectangle 49"/>
              <p:cNvSpPr>
                <a:spLocks noChangeArrowheads="1"/>
              </p:cNvSpPr>
              <p:nvPr/>
            </p:nvSpPr>
            <p:spPr bwMode="auto">
              <a:xfrm>
                <a:off x="2256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1824" y="1689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en-GB" altLang="en-US" sz="2000"/>
              </a:p>
            </p:txBody>
          </p:sp>
          <p:sp>
            <p:nvSpPr>
              <p:cNvPr id="68" name="Rectangle 51"/>
              <p:cNvSpPr>
                <a:spLocks noChangeArrowheads="1"/>
              </p:cNvSpPr>
              <p:nvPr/>
            </p:nvSpPr>
            <p:spPr bwMode="auto">
              <a:xfrm>
                <a:off x="672" y="1689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/>
                  <a:t>1. </a:t>
                </a:r>
              </a:p>
            </p:txBody>
          </p:sp>
          <p:sp>
            <p:nvSpPr>
              <p:cNvPr id="69" name="Rectangle 52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302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hu-HU" altLang="en-US" sz="2000"/>
                  <a:t>time</a:t>
                </a:r>
              </a:p>
            </p:txBody>
          </p:sp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672" y="1440"/>
                <a:ext cx="1152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hu-HU" altLang="en-US" sz="2000"/>
                  <a:t>activities</a:t>
                </a:r>
                <a:endParaRPr lang="en-GB" altLang="en-US" sz="2000"/>
              </a:p>
            </p:txBody>
          </p:sp>
          <p:sp>
            <p:nvSpPr>
              <p:cNvPr id="71" name="Line 54"/>
              <p:cNvSpPr>
                <a:spLocks noChangeShapeType="1"/>
              </p:cNvSpPr>
              <p:nvPr/>
            </p:nvSpPr>
            <p:spPr bwMode="auto">
              <a:xfrm>
                <a:off x="672" y="1440"/>
                <a:ext cx="417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2" name="Line 55"/>
              <p:cNvSpPr>
                <a:spLocks noChangeShapeType="1"/>
              </p:cNvSpPr>
              <p:nvPr/>
            </p:nvSpPr>
            <p:spPr bwMode="auto">
              <a:xfrm>
                <a:off x="672" y="1689"/>
                <a:ext cx="4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3" name="Line 56"/>
              <p:cNvSpPr>
                <a:spLocks noChangeShapeType="1"/>
              </p:cNvSpPr>
              <p:nvPr/>
            </p:nvSpPr>
            <p:spPr bwMode="auto">
              <a:xfrm>
                <a:off x="672" y="1938"/>
                <a:ext cx="4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4" name="Line 57"/>
              <p:cNvSpPr>
                <a:spLocks noChangeShapeType="1"/>
              </p:cNvSpPr>
              <p:nvPr/>
            </p:nvSpPr>
            <p:spPr bwMode="auto">
              <a:xfrm>
                <a:off x="672" y="2187"/>
                <a:ext cx="4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5" name="Line 58"/>
              <p:cNvSpPr>
                <a:spLocks noChangeShapeType="1"/>
              </p:cNvSpPr>
              <p:nvPr/>
            </p:nvSpPr>
            <p:spPr bwMode="auto">
              <a:xfrm>
                <a:off x="672" y="2436"/>
                <a:ext cx="4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6" name="Line 59"/>
              <p:cNvSpPr>
                <a:spLocks noChangeShapeType="1"/>
              </p:cNvSpPr>
              <p:nvPr/>
            </p:nvSpPr>
            <p:spPr bwMode="auto">
              <a:xfrm>
                <a:off x="672" y="2685"/>
                <a:ext cx="4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7" name="Line 60"/>
              <p:cNvSpPr>
                <a:spLocks noChangeShapeType="1"/>
              </p:cNvSpPr>
              <p:nvPr/>
            </p:nvSpPr>
            <p:spPr bwMode="auto">
              <a:xfrm>
                <a:off x="672" y="2934"/>
                <a:ext cx="4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8" name="Line 61"/>
              <p:cNvSpPr>
                <a:spLocks noChangeShapeType="1"/>
              </p:cNvSpPr>
              <p:nvPr/>
            </p:nvSpPr>
            <p:spPr bwMode="auto">
              <a:xfrm>
                <a:off x="672" y="3183"/>
                <a:ext cx="417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79" name="Line 62"/>
              <p:cNvSpPr>
                <a:spLocks noChangeShapeType="1"/>
              </p:cNvSpPr>
              <p:nvPr/>
            </p:nvSpPr>
            <p:spPr bwMode="auto">
              <a:xfrm>
                <a:off x="672" y="1440"/>
                <a:ext cx="0" cy="17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0" name="Line 63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1" name="Line 64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0" cy="17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2" name="Line 65"/>
              <p:cNvSpPr>
                <a:spLocks noChangeShapeType="1"/>
              </p:cNvSpPr>
              <p:nvPr/>
            </p:nvSpPr>
            <p:spPr bwMode="auto">
              <a:xfrm>
                <a:off x="2256" y="1689"/>
                <a:ext cx="0" cy="1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3" name="Line 66"/>
              <p:cNvSpPr>
                <a:spLocks noChangeShapeType="1"/>
              </p:cNvSpPr>
              <p:nvPr/>
            </p:nvSpPr>
            <p:spPr bwMode="auto">
              <a:xfrm>
                <a:off x="2688" y="1689"/>
                <a:ext cx="0" cy="1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4" name="Line 67"/>
              <p:cNvSpPr>
                <a:spLocks noChangeShapeType="1"/>
              </p:cNvSpPr>
              <p:nvPr/>
            </p:nvSpPr>
            <p:spPr bwMode="auto">
              <a:xfrm>
                <a:off x="3120" y="1689"/>
                <a:ext cx="0" cy="1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5" name="Line 68"/>
              <p:cNvSpPr>
                <a:spLocks noChangeShapeType="1"/>
              </p:cNvSpPr>
              <p:nvPr/>
            </p:nvSpPr>
            <p:spPr bwMode="auto">
              <a:xfrm>
                <a:off x="3552" y="1689"/>
                <a:ext cx="0" cy="1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6" name="Line 69"/>
              <p:cNvSpPr>
                <a:spLocks noChangeShapeType="1"/>
              </p:cNvSpPr>
              <p:nvPr/>
            </p:nvSpPr>
            <p:spPr bwMode="auto">
              <a:xfrm>
                <a:off x="3984" y="1689"/>
                <a:ext cx="0" cy="1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87" name="Line 70"/>
              <p:cNvSpPr>
                <a:spLocks noChangeShapeType="1"/>
              </p:cNvSpPr>
              <p:nvPr/>
            </p:nvSpPr>
            <p:spPr bwMode="auto">
              <a:xfrm>
                <a:off x="4416" y="1689"/>
                <a:ext cx="0" cy="1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</p:grp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2895600" y="2895600"/>
              <a:ext cx="4800600" cy="1905000"/>
              <a:chOff x="1824" y="1824"/>
              <a:chExt cx="3024" cy="1200"/>
            </a:xfrm>
          </p:grpSpPr>
          <p:sp>
            <p:nvSpPr>
              <p:cNvPr id="11" name="Line 72"/>
              <p:cNvSpPr>
                <a:spLocks noChangeShapeType="1"/>
              </p:cNvSpPr>
              <p:nvPr/>
            </p:nvSpPr>
            <p:spPr bwMode="auto">
              <a:xfrm>
                <a:off x="1824" y="1824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2" name="Line 73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3" name="Line 74"/>
              <p:cNvSpPr>
                <a:spLocks noChangeShapeType="1"/>
              </p:cNvSpPr>
              <p:nvPr/>
            </p:nvSpPr>
            <p:spPr bwMode="auto">
              <a:xfrm>
                <a:off x="3120" y="2304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4" name="Line 75"/>
              <p:cNvSpPr>
                <a:spLocks noChangeShapeType="1"/>
              </p:cNvSpPr>
              <p:nvPr/>
            </p:nvSpPr>
            <p:spPr bwMode="auto">
              <a:xfrm>
                <a:off x="3552" y="254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5" name="Line 76"/>
              <p:cNvSpPr>
                <a:spLocks noChangeShapeType="1"/>
              </p:cNvSpPr>
              <p:nvPr/>
            </p:nvSpPr>
            <p:spPr bwMode="auto">
              <a:xfrm>
                <a:off x="3120" y="2832"/>
                <a:ext cx="12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6" name="Line 77"/>
              <p:cNvSpPr>
                <a:spLocks noChangeShapeType="1"/>
              </p:cNvSpPr>
              <p:nvPr/>
            </p:nvSpPr>
            <p:spPr bwMode="auto">
              <a:xfrm>
                <a:off x="4416" y="302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8" name="Line 79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44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19" name="Line 80"/>
              <p:cNvSpPr>
                <a:spLocks noChangeShapeType="1"/>
              </p:cNvSpPr>
              <p:nvPr/>
            </p:nvSpPr>
            <p:spPr bwMode="auto">
              <a:xfrm>
                <a:off x="4416" y="2832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  <p:sp>
            <p:nvSpPr>
              <p:cNvPr id="20" name="Line 81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P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8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83028" y="11007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BENEFITS OF A 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41119" y="3025321"/>
            <a:ext cx="9797144" cy="12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easy to understand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gives clarity of dates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enables time management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brings efficiency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ensures accountability in terms of timeline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expects coordination among stakeholders in order to deliver things as per Gantt timeline</a:t>
            </a:r>
            <a:r>
              <a:rPr lang="en-PH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83028" y="1100719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LIMITATIONS OF USING A GANTT CHART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341119" y="3025321"/>
            <a:ext cx="9797144" cy="12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 become quite unwieldy for projects with too many activities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rojects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are often too complex for a Gantt chart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Gantt charts represent only a part of the project constraints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technique of creating 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Gantt chart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depends on the features of the project.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PH" dirty="0"/>
              <a:t>      </a:t>
            </a: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PH" dirty="0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/>
          <a:srcRect t="30077" b="30237"/>
          <a:stretch>
            <a:fillRect/>
          </a:stretch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Pic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2" y="-40834"/>
            <a:ext cx="7442198" cy="6946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656" y="2255838"/>
            <a:ext cx="5689600" cy="2767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THANK YOU AND GOOD DAY!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45761" y="2701834"/>
            <a:ext cx="1362717" cy="29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9658" y="2717756"/>
            <a:ext cx="1362717" cy="29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4DE4BD6-4F24-4C3F-9BC7-617AAB289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94" y="1607730"/>
            <a:ext cx="1346015" cy="1214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D4DC3-4CCB-42DA-A55B-71E857A9B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4" y="1605286"/>
            <a:ext cx="1495476" cy="12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>
              <a:defRPr/>
            </a:pPr>
            <a:r>
              <a:rPr lang="en-US" sz="3200" dirty="0">
                <a:solidFill>
                  <a:srgbClr val="180F48"/>
                </a:solidFill>
                <a:latin typeface="Franklin Gothic Demi" panose="020B0703020102020204" pitchFamily="34" charset="0"/>
              </a:rPr>
              <a:t>WHO IS RESPONSIBLE FOR PROJECT PLAN</a:t>
            </a: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?</a:t>
            </a: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828798" y="2447121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roject </a:t>
            </a:r>
            <a:r>
              <a:rPr lang="en-PH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anager </a:t>
            </a:r>
            <a:r>
              <a:rPr lang="hu-HU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PH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roject </a:t>
            </a:r>
            <a:r>
              <a:rPr lang="en-PH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</a:t>
            </a:r>
            <a:r>
              <a:rPr lang="en-PH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  <a:r>
              <a:rPr lang="en-PH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(Strategic Initiatives Champions and Unit SMOs)</a:t>
            </a:r>
            <a:endParaRPr lang="hu-HU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PH" alt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u-HU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the advice and assistance of: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hu-HU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Strategic Initiative Adviser</a:t>
            </a:r>
            <a:endParaRPr lang="hu-HU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PH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S</a:t>
            </a:r>
            <a:r>
              <a:rPr lang="hu-HU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takeholders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PH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ARE THE ELEMENTS OF PROJECT PLAN?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854923" y="2511974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Project goals or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Statement of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Work: 	</a:t>
            </a:r>
          </a:p>
          <a:p>
            <a:pPr lvl="2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product specifications, costs, quality, deadlines, project</a:t>
            </a:r>
            <a:r>
              <a:rPr lang="en-GB" sz="3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deliverables, and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pPr marL="514350" lvl="0" indent="-514350">
              <a:buFont typeface="+mj-lt"/>
              <a:buAutoNum type="arabicPeriod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514350" lvl="0" indent="-514350">
              <a:buFont typeface="+mj-lt"/>
              <a:buAutoNum type="arabicPeriod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breakdown structure or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WBS</a:t>
            </a:r>
          </a:p>
          <a:p>
            <a:pPr marL="514350" lvl="0" indent="-514350">
              <a:buFont typeface="+mj-lt"/>
              <a:buAutoNum type="arabicPeriod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network or connections of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ARE THE ELEMENTS OF PROJECT PLAN?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854923" y="2250714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goals or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Statement of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6. 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product specifications, costs, quality,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deadlines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project</a:t>
            </a:r>
            <a:r>
              <a:rPr lang="en-GB" sz="3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deliverables, and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7. 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8. Work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breakdown structure or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WBS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PH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network or connections of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en-PH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ARE THE ELEMENTS OF PROJECT PLAN?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325186" y="2643066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Project goals 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Statement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	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514350" lvl="0" indent="-51435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breakdown structure 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WBS</a:t>
            </a:r>
          </a:p>
          <a:p>
            <a:pPr marL="514350" lvl="0" indent="-51435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network or connections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goals 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Statement of Work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 specifications, costs, quality,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project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deliverables, and others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breakdown structure or WBS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network or connections of tasks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lfelé-lefelé nyíl 4"/>
          <p:cNvSpPr/>
          <p:nvPr/>
        </p:nvSpPr>
        <p:spPr>
          <a:xfrm>
            <a:off x="723023" y="1802673"/>
            <a:ext cx="1203250" cy="48332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514350" indent="-514350" algn="ctr">
              <a:spcBef>
                <a:spcPct val="20000"/>
              </a:spcBef>
              <a:defRPr/>
            </a:pPr>
            <a:r>
              <a:rPr lang="hu-HU" sz="2400" b="1" kern="0" dirty="0">
                <a:solidFill>
                  <a:schemeClr val="bg1"/>
                </a:solidFill>
              </a:rPr>
              <a:t>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986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300445" y="1052824"/>
            <a:ext cx="9653451" cy="12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WHAT ARE THE ELEMENTS OF PROJECT PLAN?</a:t>
            </a: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2325186" y="2643066"/>
            <a:ext cx="88827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Project goals 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Statement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	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514350" lvl="0" indent="-51435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structure or </a:t>
            </a:r>
            <a:r>
              <a:rPr lang="en-GB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WBS</a:t>
            </a:r>
          </a:p>
          <a:p>
            <a:pPr marL="514350" lvl="0" indent="-51435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network or connections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goals 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Statement of Work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 specifications, costs, quality,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project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deliverables, and others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breakdown structure or WBS</a:t>
            </a:r>
          </a:p>
          <a:p>
            <a:pPr marL="457200" lvl="0" indent="-45720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network or connections of tasks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lfelé-lefelé nyíl 4"/>
          <p:cNvSpPr/>
          <p:nvPr/>
        </p:nvSpPr>
        <p:spPr>
          <a:xfrm>
            <a:off x="723023" y="1802673"/>
            <a:ext cx="1203250" cy="48332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514350" indent="-514350" algn="ctr">
              <a:spcBef>
                <a:spcPct val="20000"/>
              </a:spcBef>
              <a:defRPr/>
            </a:pPr>
            <a:r>
              <a:rPr lang="hu-HU" sz="2400" b="1" kern="0" dirty="0">
                <a:solidFill>
                  <a:schemeClr val="bg1"/>
                </a:solidFill>
              </a:rPr>
              <a:t>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19425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B0AF4-9025-4672-93F2-A1E4EA91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471"/>
            <a:ext cx="10515600" cy="90792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BALANCED SCORECARD ESSENTIALS</a:t>
            </a:r>
            <a:endParaRPr lang="en-PH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13A97-22F5-4A3E-B769-DA6B7143CAB7}"/>
              </a:ext>
            </a:extLst>
          </p:cNvPr>
          <p:cNvSpPr txBox="1">
            <a:spLocks/>
          </p:cNvSpPr>
          <p:nvPr/>
        </p:nvSpPr>
        <p:spPr bwMode="auto">
          <a:xfrm>
            <a:off x="1197428" y="1901913"/>
            <a:ext cx="9797144" cy="43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6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WORK </a:t>
            </a:r>
          </a:p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600" dirty="0" smtClean="0">
                <a:solidFill>
                  <a:srgbClr val="180F48"/>
                </a:solidFill>
                <a:latin typeface="Franklin Gothic Demi" panose="020B0703020102020204" pitchFamily="34" charset="0"/>
              </a:rPr>
              <a:t>BREAKDOWN STRUCTURE</a:t>
            </a:r>
            <a:endParaRPr lang="en-US" sz="66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180F48"/>
              </a:solidFill>
              <a:latin typeface="Franklin Gothic Demi" panose="020B07030201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0F48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34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928</Words>
  <Application>Microsoft Office PowerPoint</Application>
  <PresentationFormat>Widescreen</PresentationFormat>
  <Paragraphs>267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Franklin Gothic Book</vt:lpstr>
      <vt:lpstr>Franklin Gothic Demi</vt:lpstr>
      <vt:lpstr>Impact</vt:lpstr>
      <vt:lpstr>Symbol</vt:lpstr>
      <vt:lpstr>Times New Roman</vt:lpstr>
      <vt:lpstr>3_Office Theme</vt:lpstr>
      <vt:lpstr>      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BALANCED SCORECARD ESSENTIALS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MSGC COMMITTEE ON GOVERNANCE AND POLICY</dc:title>
  <dc:creator>abe pasion</dc:creator>
  <cp:lastModifiedBy>user</cp:lastModifiedBy>
  <cp:revision>95</cp:revision>
  <dcterms:created xsi:type="dcterms:W3CDTF">2020-06-16T07:29:08Z</dcterms:created>
  <dcterms:modified xsi:type="dcterms:W3CDTF">2020-07-22T07:34:49Z</dcterms:modified>
</cp:coreProperties>
</file>